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9" r:id="rId6"/>
    <p:sldId id="260" r:id="rId7"/>
    <p:sldId id="270" r:id="rId8"/>
    <p:sldId id="271" r:id="rId9"/>
    <p:sldId id="267" r:id="rId1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B234B-DB5D-9A48-930F-C1FCA0494F51}" v="10" dt="2020-06-15T17:05:13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4" autoAdjust="0"/>
    <p:restoredTop sz="86418"/>
  </p:normalViewPr>
  <p:slideViewPr>
    <p:cSldViewPr snapToGrid="0">
      <p:cViewPr varScale="1">
        <p:scale>
          <a:sx n="112" d="100"/>
          <a:sy n="112" d="100"/>
        </p:scale>
        <p:origin x="24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B879E7-584C-4741-92A1-CF389FC0FE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99765-4F95-A249-A78B-BAE1A7F32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48556-1BC6-714B-AC47-0C38D6A6B83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41A48-208C-A646-A9EB-2E083ABED1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41998-9A8C-0346-8010-E4974C8714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304C-CABC-AD4C-8D8B-1C5D8DC8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57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Nat.wilson@ncdenr.gov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471" y="2846585"/>
            <a:ext cx="11124077" cy="993936"/>
          </a:xfrm>
        </p:spPr>
        <p:txBody>
          <a:bodyPr anchor="ctr">
            <a:normAutofit/>
          </a:bodyPr>
          <a:lstStyle/>
          <a:p>
            <a:r>
              <a:rPr lang="en-US" i="0" dirty="0"/>
              <a:t>Update on Rule Re-adoption Timeline for 15A NCAC 02E</a:t>
            </a:r>
            <a:br>
              <a:rPr lang="en-US" i="0" dirty="0"/>
            </a:br>
            <a:r>
              <a:rPr lang="en-US" i="0" dirty="0"/>
              <a:t> Water Use Registration and Allocation</a:t>
            </a:r>
            <a:endParaRPr lang="en-US" b="1" i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051" y="2231806"/>
            <a:ext cx="11124077" cy="614779"/>
          </a:xfrm>
        </p:spPr>
        <p:txBody>
          <a:bodyPr>
            <a:normAutofit/>
          </a:bodyPr>
          <a:lstStyle/>
          <a:p>
            <a:r>
              <a:rPr lang="en-US" dirty="0"/>
              <a:t>July 8, 2020 Water Allocation Committee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F5067B9-C4BC-4800-920B-4029F2096DC3}"/>
              </a:ext>
            </a:extLst>
          </p:cNvPr>
          <p:cNvSpPr txBox="1">
            <a:spLocks/>
          </p:cNvSpPr>
          <p:nvPr/>
        </p:nvSpPr>
        <p:spPr>
          <a:xfrm>
            <a:off x="669471" y="3922310"/>
            <a:ext cx="11124077" cy="614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Nat Wilson</a:t>
            </a:r>
          </a:p>
          <a:p>
            <a:r>
              <a:rPr lang="en-US" dirty="0"/>
              <a:t>DEQ – Division of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7275" y="311366"/>
            <a:ext cx="6029326" cy="557215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Regulatory Review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8205" y="2064774"/>
            <a:ext cx="11164529" cy="3862498"/>
          </a:xfrm>
        </p:spPr>
        <p:txBody>
          <a:bodyPr/>
          <a:lstStyle/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800" dirty="0">
                <a:solidFill>
                  <a:schemeClr val="accent3"/>
                </a:solidFill>
              </a:rPr>
              <a:t>Pursuant to G.S. 150B-21.3A, the Rules Review Commission approved the Periodic Review of Existing Rules Report for 15A NCAC 02E in December 2016 after action by the Environmental Management Commission in September 2016.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8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7275" y="319530"/>
            <a:ext cx="6267450" cy="557215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15A NCAC 02E -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3375" y="1347107"/>
            <a:ext cx="11918946" cy="465454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>02E has five sections with a total of 27 rules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>Section .0100 – General Provisions (2 rules)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>Section .0300 – Registration of Water Withdrawals and Transfers (1 rule)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>Section .0400 – Regulation of Surface Water Transfers (2 rules)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>Section .0500 – Central Coastal Plain Capacity Use Area (7 rules)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>Section .0600 – Water Use During Droughts and Water Supply 					Emergencies (15 rules)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>All rules were placed in the category “necessary with substantive public interest.”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7275" y="319530"/>
            <a:ext cx="6267450" cy="557215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Proposed Deadline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0781" y="1237129"/>
            <a:ext cx="10436853" cy="478715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rgbClr val="1F497D"/>
                </a:solidFill>
              </a:rPr>
              <a:t>The Division intends to recommend that the RRC establish a deadline of no later than </a:t>
            </a:r>
            <a:r>
              <a:rPr lang="en-US" altLang="en-US" sz="2800" dirty="0">
                <a:solidFill>
                  <a:srgbClr val="C00000"/>
                </a:solidFill>
              </a:rPr>
              <a:t>May 31, 2023 </a:t>
            </a:r>
            <a:r>
              <a:rPr lang="en-US" altLang="en-US" sz="2800" dirty="0">
                <a:solidFill>
                  <a:srgbClr val="1F497D"/>
                </a:solidFill>
              </a:rPr>
              <a:t>for the EMC to readopt all 02E sections (.0100, .0300, .0400, .0500, and .0600).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en-US" sz="2800" dirty="0">
              <a:solidFill>
                <a:srgbClr val="1F497D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rgbClr val="1F497D"/>
                </a:solidFill>
              </a:rPr>
              <a:t>The RRC pre-review has occurred and it revealed more deficiencies than previously thought.  However, the Division will begin bringing some proposed rule sections to the WAC soon.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en-US" sz="2800" dirty="0">
              <a:solidFill>
                <a:srgbClr val="1F497D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rgbClr val="1F497D"/>
                </a:solidFill>
              </a:rPr>
              <a:t>Other sections will take longer to develop and require more extensive re-writing and stakeholder processes.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6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FE17-7EA6-184B-AAEA-9F7D7056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Proposed Schedules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DD6BD-29B9-B144-BAF5-D960DA14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1493045"/>
            <a:ext cx="5787888" cy="314852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dirty="0">
                <a:solidFill>
                  <a:schemeClr val="tx2"/>
                </a:solidFill>
              </a:rPr>
              <a:t>02E .0400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WAC – request to go to EMC – January 2022</a:t>
            </a:r>
          </a:p>
          <a:p>
            <a:r>
              <a:rPr lang="en-US" sz="1800" dirty="0">
                <a:solidFill>
                  <a:schemeClr val="tx2"/>
                </a:solidFill>
              </a:rPr>
              <a:t>EMC – request to go to public notice – March 2022</a:t>
            </a:r>
          </a:p>
          <a:p>
            <a:r>
              <a:rPr lang="en-US" sz="1800" dirty="0">
                <a:solidFill>
                  <a:schemeClr val="tx2"/>
                </a:solidFill>
              </a:rPr>
              <a:t>Public comment period – mid-April to mid-June 2022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EMC adoption </a:t>
            </a:r>
            <a:r>
              <a:rPr lang="en-US" sz="1800" dirty="0">
                <a:solidFill>
                  <a:schemeClr val="tx2"/>
                </a:solidFill>
              </a:rPr>
              <a:t>– January 2023</a:t>
            </a:r>
          </a:p>
          <a:p>
            <a:r>
              <a:rPr lang="en-US" sz="1800" dirty="0">
                <a:solidFill>
                  <a:schemeClr val="tx2"/>
                </a:solidFill>
              </a:rPr>
              <a:t>RRC approval – February 2023</a:t>
            </a:r>
          </a:p>
          <a:p>
            <a:r>
              <a:rPr lang="en-US" sz="1800" dirty="0">
                <a:solidFill>
                  <a:schemeClr val="tx2"/>
                </a:solidFill>
              </a:rPr>
              <a:t>Proposed effective date – March 1,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14492-C8DF-0640-9F28-B47E5178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A74057-5A27-D941-B741-CA3D1550073D}"/>
              </a:ext>
            </a:extLst>
          </p:cNvPr>
          <p:cNvSpPr txBox="1">
            <a:spLocks/>
          </p:cNvSpPr>
          <p:nvPr/>
        </p:nvSpPr>
        <p:spPr>
          <a:xfrm>
            <a:off x="6096000" y="1525038"/>
            <a:ext cx="5787888" cy="311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dirty="0">
                <a:solidFill>
                  <a:schemeClr val="tx2"/>
                </a:solidFill>
              </a:rPr>
              <a:t>02E .0100, .0300, .0500 &amp; .0600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WAC – request to go to EMC – January 2021</a:t>
            </a:r>
          </a:p>
          <a:p>
            <a:r>
              <a:rPr lang="en-US" sz="1800" dirty="0">
                <a:solidFill>
                  <a:schemeClr val="tx2"/>
                </a:solidFill>
              </a:rPr>
              <a:t>EMC – request to go to public notice – March 2021</a:t>
            </a:r>
          </a:p>
          <a:p>
            <a:r>
              <a:rPr lang="en-US" sz="1800" dirty="0">
                <a:solidFill>
                  <a:schemeClr val="tx2"/>
                </a:solidFill>
              </a:rPr>
              <a:t>Public comment period – mid-April to mid-June 2021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EMC adoption </a:t>
            </a:r>
            <a:r>
              <a:rPr lang="en-US" sz="1800" dirty="0">
                <a:solidFill>
                  <a:schemeClr val="tx2"/>
                </a:solidFill>
              </a:rPr>
              <a:t>– January 2022</a:t>
            </a:r>
          </a:p>
          <a:p>
            <a:r>
              <a:rPr lang="en-US" sz="1800" dirty="0">
                <a:solidFill>
                  <a:schemeClr val="tx2"/>
                </a:solidFill>
              </a:rPr>
              <a:t>RRC approval – February 2022</a:t>
            </a:r>
          </a:p>
          <a:p>
            <a:r>
              <a:rPr lang="en-US" sz="1800" dirty="0">
                <a:solidFill>
                  <a:schemeClr val="tx2"/>
                </a:solidFill>
              </a:rPr>
              <a:t>Proposed effective date – March 1,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9A46D-1D17-2F42-A9D2-3B362BC57C79}"/>
              </a:ext>
            </a:extLst>
          </p:cNvPr>
          <p:cNvSpPr txBox="1"/>
          <p:nvPr/>
        </p:nvSpPr>
        <p:spPr>
          <a:xfrm>
            <a:off x="3749517" y="5204113"/>
            <a:ext cx="4374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Readoption</a:t>
            </a:r>
            <a:r>
              <a:rPr lang="en-US" sz="2000" dirty="0">
                <a:solidFill>
                  <a:schemeClr val="tx2"/>
                </a:solidFill>
              </a:rPr>
              <a:t> deadline – May 31, 2023</a:t>
            </a:r>
          </a:p>
        </p:txBody>
      </p:sp>
    </p:spTree>
    <p:extLst>
      <p:ext uri="{BB962C8B-B14F-4D97-AF65-F5344CB8AC3E}">
        <p14:creationId xmlns:p14="http://schemas.microsoft.com/office/powerpoint/2010/main" val="329260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5364" y="609998"/>
            <a:ext cx="11266715" cy="89495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BCF17-1DED-4BC4-8DF5-0DC9F8FF1A33}"/>
              </a:ext>
            </a:extLst>
          </p:cNvPr>
          <p:cNvSpPr txBox="1"/>
          <p:nvPr/>
        </p:nvSpPr>
        <p:spPr>
          <a:xfrm>
            <a:off x="123375" y="3346419"/>
            <a:ext cx="11405507" cy="151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en-US" sz="2400" dirty="0">
                <a:solidFill>
                  <a:srgbClr val="1F497D"/>
                </a:solidFill>
              </a:rPr>
              <a:t>Nat Wilson</a:t>
            </a:r>
            <a:endParaRPr lang="en-US" altLang="en-US" sz="2000" dirty="0">
              <a:solidFill>
                <a:srgbClr val="1F497D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altLang="en-US" sz="2000" dirty="0">
                <a:solidFill>
                  <a:srgbClr val="1F497D"/>
                </a:solidFill>
                <a:hlinkClick r:id="rId2"/>
              </a:rPr>
              <a:t>nat.wilson@ncdenr.gov</a:t>
            </a:r>
            <a:endParaRPr lang="en-US" altLang="en-US" sz="2000" dirty="0">
              <a:solidFill>
                <a:srgbClr val="1F497D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altLang="en-US" sz="2000" dirty="0">
                <a:solidFill>
                  <a:srgbClr val="1F497D"/>
                </a:solidFill>
              </a:rPr>
              <a:t>(919) 707-9032</a:t>
            </a:r>
          </a:p>
        </p:txBody>
      </p:sp>
    </p:spTree>
    <p:extLst>
      <p:ext uri="{BB962C8B-B14F-4D97-AF65-F5344CB8AC3E}">
        <p14:creationId xmlns:p14="http://schemas.microsoft.com/office/powerpoint/2010/main" val="418590020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DAA71D85D3E43ABAFF6FED18458E3" ma:contentTypeVersion="8" ma:contentTypeDescription="Create a new document." ma:contentTypeScope="" ma:versionID="034dce2453156f4e8a3b49fd169cc4fb">
  <xsd:schema xmlns:xsd="http://www.w3.org/2001/XMLSchema" xmlns:xs="http://www.w3.org/2001/XMLSchema" xmlns:p="http://schemas.microsoft.com/office/2006/metadata/properties" xmlns:ns1="http://schemas.microsoft.com/sharepoint/v3" xmlns:ns2="aed5e7e5-68a9-4cdc-bc30-acd583529cc5" xmlns:ns3="http://schemas.microsoft.com/sharepoint/v4" xmlns:ns4="02acf6e6-a322-4ea5-8a0d-f135a94bc154" targetNamespace="http://schemas.microsoft.com/office/2006/metadata/properties" ma:root="true" ma:fieldsID="1c3da7d55622f0b5271dffb264ee5f6a" ns1:_="" ns2:_="" ns3:_="" ns4:_="">
    <xsd:import namespace="http://schemas.microsoft.com/sharepoint/v3"/>
    <xsd:import namespace="aed5e7e5-68a9-4cdc-bc30-acd583529cc5"/>
    <xsd:import namespace="http://schemas.microsoft.com/sharepoint/v4"/>
    <xsd:import namespace="02acf6e6-a322-4ea5-8a0d-f135a94bc15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IconOverlay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5e7e5-68a9-4cdc-bc30-acd583529c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cf6e6-a322-4ea5-8a0d-f135a94bc1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8AB129-7BD7-4E46-A25E-EE9373B3A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ed5e7e5-68a9-4cdc-bc30-acd583529cc5"/>
    <ds:schemaRef ds:uri="http://schemas.microsoft.com/sharepoint/v4"/>
    <ds:schemaRef ds:uri="02acf6e6-a322-4ea5-8a0d-f135a94bc1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E347C4-91BB-4D61-9F37-5A6885E29480}">
  <ds:schemaRefs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2acf6e6-a322-4ea5-8a0d-f135a94bc154"/>
    <ds:schemaRef ds:uri="aed5e7e5-68a9-4cdc-bc30-acd583529cc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362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2_Office Theme</vt:lpstr>
      <vt:lpstr>Update on Rule Re-adoption Timeline for 15A NCAC 02E  Water Use Registration and Allocation</vt:lpstr>
      <vt:lpstr>Regulatory Review</vt:lpstr>
      <vt:lpstr>15A NCAC 02E - Overview</vt:lpstr>
      <vt:lpstr>Proposed Deadline</vt:lpstr>
      <vt:lpstr>Proposed Schedules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Nimmer, Kim</cp:lastModifiedBy>
  <cp:revision>62</cp:revision>
  <cp:lastPrinted>2019-07-09T19:15:43Z</cp:lastPrinted>
  <dcterms:created xsi:type="dcterms:W3CDTF">2015-06-24T15:01:50Z</dcterms:created>
  <dcterms:modified xsi:type="dcterms:W3CDTF">2020-06-23T20:26:02Z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0x01010070BDAA71D85D3E43ABAFF6FED18458E3</vt:lpwstr>
  </property>
</Properties>
</file>